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408" r:id="rId5"/>
    <p:sldId id="522" r:id="rId6"/>
    <p:sldId id="521" r:id="rId7"/>
    <p:sldId id="1033" r:id="rId8"/>
    <p:sldId id="1031" r:id="rId9"/>
    <p:sldId id="1032" r:id="rId10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3FF650A-B755-1073-EDFC-12A4CB4532E9}" name="INEGI" initials="INEGI" userId="INEGI" providerId="None"/>
  <p188:author id="{278DAC5A-4461-4C78-696C-BCA45205B909}" name="DGEE" initials="DGEE" userId="DGEE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D9EF"/>
    <a:srgbClr val="84A2D8"/>
    <a:srgbClr val="3259A0"/>
    <a:srgbClr val="5C84CC"/>
    <a:srgbClr val="7093D2"/>
    <a:srgbClr val="8AA7DA"/>
    <a:srgbClr val="9FB7E1"/>
    <a:srgbClr val="009EE0"/>
    <a:srgbClr val="ED7D31"/>
    <a:srgbClr val="70AD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2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8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5DB575-AC3B-4B00-B577-654A76728F3E}" type="datetimeFigureOut">
              <a:rPr lang="es-MX" smtClean="0"/>
              <a:t>31/03/2023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79D3F-AE9A-4AE0-B8B6-A655356E50D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6837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C05CE0-C90C-7F69-B15D-1439D13707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4C8F358-3D41-C110-1170-FCC48858CB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EE4934-252A-E059-4113-526BA126C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31/03/2023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4A7695-F0AF-1E30-A660-F8278E1BF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58EC281-4CAB-EF19-E0D5-1F840A308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35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AA9B82-8A5D-F491-CCB3-732F38694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B70F670-F567-3975-1D87-AEDD3A52A4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97615ED-BD1F-78BF-5805-F3AD1F4C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31/03/2023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0B0E7B-A13B-2284-6FA4-8E155C9E8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3B3B42-8310-00A8-7F15-9A9BF197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9338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5104E0A-4199-7953-40B7-C82B332C25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81020FD-E45D-2C2A-28C6-DA035DD96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030B07-CE55-2086-33EF-A8D9DB00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31/03/2023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6A085B3-0945-5501-A14D-4855EFACBB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87AAF0-3239-60F4-FAE0-25BB31DE0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147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rtada">
    <p:bg>
      <p:bgPr>
        <a:solidFill>
          <a:srgbClr val="0832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6" name="Title Text"/>
          <p:cNvSpPr txBox="1">
            <a:spLocks noGrp="1"/>
          </p:cNvSpPr>
          <p:nvPr>
            <p:ph type="title" hasCustomPrompt="1"/>
          </p:nvPr>
        </p:nvSpPr>
        <p:spPr>
          <a:xfrm>
            <a:off x="6430318" y="2707493"/>
            <a:ext cx="4921189" cy="1143001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8850" b="1" i="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s-ES" dirty="0"/>
              <a:t>Título</a:t>
            </a:r>
            <a:endParaRPr dirty="0"/>
          </a:p>
        </p:txBody>
      </p:sp>
      <p:sp>
        <p:nvSpPr>
          <p:cNvPr id="8" name="Rectangle"/>
          <p:cNvSpPr/>
          <p:nvPr userDrawn="1"/>
        </p:nvSpPr>
        <p:spPr>
          <a:xfrm>
            <a:off x="6092825" y="3011570"/>
            <a:ext cx="37439" cy="83486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 anchor="ctr"/>
          <a:lstStyle/>
          <a:p>
            <a:pPr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/>
          </a:p>
        </p:txBody>
      </p:sp>
    </p:spTree>
    <p:extLst>
      <p:ext uri="{BB962C8B-B14F-4D97-AF65-F5344CB8AC3E}">
        <p14:creationId xmlns:p14="http://schemas.microsoft.com/office/powerpoint/2010/main" val="259030546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7E8C61-0478-4169-E25D-EFCE6AAE3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739078-38F8-D3CB-476B-1C9DAA61ED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2351DC-676E-E45B-1796-85B1D1B3E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31/03/2023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413DD1-B3E1-B52A-1B6A-764BA6C98B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1FAF1AC-A09B-9590-401B-F6FAECF034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3820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38318E-1992-0879-2B7D-CE209BF2C4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EE65C8B-39A4-CAD5-3FFA-9A0A21598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B59369-F0E7-E594-522B-0F16FF797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31/03/2023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4DAF68E-611A-D87A-6D65-B70ECF74A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770016-43BF-2092-E181-71139663A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5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A04E01-FDCB-8C1C-2140-845B12BCF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D7E55F1-1D34-971E-5E69-26420EFD2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CD93ED3-069A-1350-BC24-3C8F7E73B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FDB75B8-0D25-5A46-8F99-B321A6D6D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31/03/2023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0949FA7-C2D7-1F2F-374C-B78B937D6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D3169F-281D-3B71-8EB5-2BAACB42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602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AFC1B-910F-0751-D3CF-CB3E7EB4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7A3750-BD38-5F7C-EBF2-282E1287D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FB8518F-D49E-5FCC-CFC2-866B6E2CB1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B3FBDFD-5597-1125-5F32-5C0FF946B2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7FAD85A-AAB4-185E-CACB-DC401A12B4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B7A5B66-7687-C708-382C-F1F6C25D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31/03/2023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1AE3739-C718-ED33-752D-FCCB66677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3C24592-3566-4B96-9E91-38F5AD1FE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6429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61C106D-D6F4-5A44-1365-D0A38BBBB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B2C376-30C1-8A76-8A00-FB2903A5D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31/03/2023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559D3CC-D31D-2BD5-DF21-34294060D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C1521DC-603F-456E-BB2C-D19096E1B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16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DC81D20-1DE9-673D-E45B-C8E098E45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31/03/2023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FDD79EB-15CC-AB0E-039A-E5D30003C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0471777-9E27-6238-C5AB-AE3C8CDF9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717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85A0CB-4D10-0B3F-DD1D-E198D7BD82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26E136-07CD-0620-4183-ADC639DE08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BB213BD-9BB8-C221-E201-C7D2DD6E1E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E69338-5E57-C833-929D-285EC0A27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31/03/2023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706BDC6-FB8C-36EA-E752-B1AFAADB3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FC664E4-F3FB-1E1C-50F0-FD2C6E26A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9508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07F22-D81C-7455-08D0-487798915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3C9EA30-163D-D0A6-0D51-4B206ED49F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5F1D0C9-1E0B-77DB-D892-93235A717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3E7243D-0A09-E33F-FE79-DC6C11BEA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585C-A806-4ECD-A7B9-092CF1ECCD54}" type="datetimeFigureOut">
              <a:rPr lang="es-MX" smtClean="0"/>
              <a:t>31/03/2023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7A377FD-9D2F-65FF-74EF-B4299ADE2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A513AD-04C1-CED1-4CFC-A11F086D9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4347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FFC7626-CDD7-AA0E-F558-F7F0CDCB7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3D162D6-A791-8846-5ABD-A587C3C1D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B4DACDF-AC32-393B-3494-C294244081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A585C-A806-4ECD-A7B9-092CF1ECCD54}" type="datetimeFigureOut">
              <a:rPr lang="es-MX" smtClean="0"/>
              <a:t>31/03/2023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E245B7-552E-9AC6-DED2-F47989994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A09EA68-28D4-D36A-FDD3-B0911C3995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B745-A35E-4141-A045-02951082472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8314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ítulo"/>
          <p:cNvSpPr txBox="1">
            <a:spLocks noGrp="1"/>
          </p:cNvSpPr>
          <p:nvPr>
            <p:ph type="title"/>
          </p:nvPr>
        </p:nvSpPr>
        <p:spPr>
          <a:xfrm>
            <a:off x="6295500" y="2105918"/>
            <a:ext cx="5482949" cy="2646163"/>
          </a:xfrm>
          <a:prstGeom prst="rect">
            <a:avLst/>
          </a:prstGeom>
        </p:spPr>
        <p:txBody>
          <a:bodyPr/>
          <a:lstStyle/>
          <a:p>
            <a:r>
              <a:rPr lang="es-MX" sz="4400" dirty="0">
                <a:latin typeface="+mj-lt"/>
              </a:rPr>
              <a:t>Documento técnico - metodológico para el aprovechamiento de Registros Administrativos </a:t>
            </a:r>
          </a:p>
        </p:txBody>
      </p:sp>
    </p:spTree>
    <p:extLst>
      <p:ext uri="{BB962C8B-B14F-4D97-AF65-F5344CB8AC3E}">
        <p14:creationId xmlns:p14="http://schemas.microsoft.com/office/powerpoint/2010/main" val="409459886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Cronograma</a:t>
            </a:r>
            <a:endParaRPr lang="en-US" sz="24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52C3677C-435A-0A0E-53CB-3EE9B752FC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5976520"/>
              </p:ext>
            </p:extLst>
          </p:nvPr>
        </p:nvGraphicFramePr>
        <p:xfrm>
          <a:off x="204925" y="2183649"/>
          <a:ext cx="10455107" cy="500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4239">
                  <a:extLst>
                    <a:ext uri="{9D8B030D-6E8A-4147-A177-3AD203B41FA5}">
                      <a16:colId xmlns:a16="http://schemas.microsoft.com/office/drawing/2014/main" val="151371627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2488509656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3723968571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1691637942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1661143293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1818923696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2281051348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606135622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904420901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1376989232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961735304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797229417"/>
                    </a:ext>
                  </a:extLst>
                </a:gridCol>
                <a:gridCol w="804239">
                  <a:extLst>
                    <a:ext uri="{9D8B030D-6E8A-4147-A177-3AD203B41FA5}">
                      <a16:colId xmlns:a16="http://schemas.microsoft.com/office/drawing/2014/main" val="2688173148"/>
                    </a:ext>
                  </a:extLst>
                </a:gridCol>
              </a:tblGrid>
              <a:tr h="184150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2023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2024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3837909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Mar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Abr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May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Jun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Jul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Ago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Sep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Oct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Nov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Dic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Ene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>
                          <a:solidFill>
                            <a:schemeClr val="bg1"/>
                          </a:solidFill>
                          <a:effectLst/>
                        </a:rPr>
                        <a:t>Feb</a:t>
                      </a:r>
                      <a:endParaRPr lang="es-MX" sz="1600" b="0" i="0" u="none" strike="noStrike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1600" u="none" strike="noStrike" dirty="0">
                          <a:solidFill>
                            <a:schemeClr val="bg1"/>
                          </a:solidFill>
                          <a:effectLst/>
                        </a:rPr>
                        <a:t>Mar</a:t>
                      </a:r>
                      <a:endParaRPr lang="es-MX" sz="16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6698259"/>
                  </a:ext>
                </a:extLst>
              </a:tr>
            </a:tbl>
          </a:graphicData>
        </a:graphic>
      </p:graphicFrame>
      <p:sp>
        <p:nvSpPr>
          <p:cNvPr id="3" name="Rectángulo 2">
            <a:extLst>
              <a:ext uri="{FF2B5EF4-FFF2-40B4-BE49-F238E27FC236}">
                <a16:creationId xmlns:a16="http://schemas.microsoft.com/office/drawing/2014/main" id="{E9E734A2-36D2-1D99-3ED4-324D5502B148}"/>
              </a:ext>
            </a:extLst>
          </p:cNvPr>
          <p:cNvSpPr/>
          <p:nvPr/>
        </p:nvSpPr>
        <p:spPr>
          <a:xfrm>
            <a:off x="204923" y="3911601"/>
            <a:ext cx="3142205" cy="1403073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Adaptación del Documento metodológico </a:t>
            </a:r>
          </a:p>
          <a:p>
            <a:pPr algn="ctr"/>
            <a:r>
              <a:rPr lang="es-ES" dirty="0">
                <a:solidFill>
                  <a:schemeClr val="accent1"/>
                </a:solidFill>
              </a:rPr>
              <a:t>de la CEPAL al lenguaje INEGI, considerando la NTPPIEG y la Guía de Diseño Conceptual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428EF719-A0F0-1DD6-4A02-DA5F380FBBA7}"/>
              </a:ext>
            </a:extLst>
          </p:cNvPr>
          <p:cNvSpPr/>
          <p:nvPr/>
        </p:nvSpPr>
        <p:spPr>
          <a:xfrm>
            <a:off x="3426102" y="2809529"/>
            <a:ext cx="2347888" cy="655783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Fase I: Especificación de necesidades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BB2ACA3-C446-3B7C-F02A-35D2CB24A7E1}"/>
              </a:ext>
            </a:extLst>
          </p:cNvPr>
          <p:cNvSpPr/>
          <p:nvPr/>
        </p:nvSpPr>
        <p:spPr>
          <a:xfrm>
            <a:off x="3426102" y="3661045"/>
            <a:ext cx="2347887" cy="551557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Fase II: Diseño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B246BF6C-534F-B32C-EBF4-F932E001D32B}"/>
              </a:ext>
            </a:extLst>
          </p:cNvPr>
          <p:cNvSpPr/>
          <p:nvPr/>
        </p:nvSpPr>
        <p:spPr>
          <a:xfrm>
            <a:off x="3426102" y="4386748"/>
            <a:ext cx="2347887" cy="551557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Fase III: Construcción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0AF8F5BB-973F-B9C5-90E2-312AEDB22EC7}"/>
              </a:ext>
            </a:extLst>
          </p:cNvPr>
          <p:cNvSpPr/>
          <p:nvPr/>
        </p:nvSpPr>
        <p:spPr>
          <a:xfrm>
            <a:off x="5846034" y="2809529"/>
            <a:ext cx="2394066" cy="643881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Fase IV: Captación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80909553-49BB-A45B-3BFA-0BBBFB69591C}"/>
              </a:ext>
            </a:extLst>
          </p:cNvPr>
          <p:cNvSpPr/>
          <p:nvPr/>
        </p:nvSpPr>
        <p:spPr>
          <a:xfrm>
            <a:off x="5852960" y="3661045"/>
            <a:ext cx="2394066" cy="551557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Fase V: Procesamiento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52EEE094-B523-D809-FFAC-E0656BC857C4}"/>
              </a:ext>
            </a:extLst>
          </p:cNvPr>
          <p:cNvSpPr/>
          <p:nvPr/>
        </p:nvSpPr>
        <p:spPr>
          <a:xfrm>
            <a:off x="5852960" y="4386747"/>
            <a:ext cx="2394066" cy="551557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Fase VI: Análisis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ECC8B888-FC2F-7179-228B-0012CA969647}"/>
              </a:ext>
            </a:extLst>
          </p:cNvPr>
          <p:cNvSpPr/>
          <p:nvPr/>
        </p:nvSpPr>
        <p:spPr>
          <a:xfrm>
            <a:off x="8312144" y="2812462"/>
            <a:ext cx="2347888" cy="640948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Fase VII: Difusión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11ABDAE3-0E20-67C2-253C-06D3D758DBA1}"/>
              </a:ext>
            </a:extLst>
          </p:cNvPr>
          <p:cNvSpPr/>
          <p:nvPr/>
        </p:nvSpPr>
        <p:spPr>
          <a:xfrm>
            <a:off x="8325996" y="3661045"/>
            <a:ext cx="2347888" cy="551557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Fase VIII: Evaluación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3FF18D0-02B4-9C93-258F-F009AF4834C6}"/>
              </a:ext>
            </a:extLst>
          </p:cNvPr>
          <p:cNvSpPr txBox="1"/>
          <p:nvPr/>
        </p:nvSpPr>
        <p:spPr>
          <a:xfrm>
            <a:off x="204923" y="5637785"/>
            <a:ext cx="31422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Responsables DGIAI y DGEE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9E41811-B593-F834-6300-DCF25F40191E}"/>
              </a:ext>
            </a:extLst>
          </p:cNvPr>
          <p:cNvSpPr txBox="1"/>
          <p:nvPr/>
        </p:nvSpPr>
        <p:spPr>
          <a:xfrm>
            <a:off x="4197246" y="5316887"/>
            <a:ext cx="572323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Revisión por parte de los representantes de las Direcciones Generales con programas con Registros Administrativos, coordinados por la DGIAI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39E32660-893D-7098-47F5-FEE9AC22EAF0}"/>
              </a:ext>
            </a:extLst>
          </p:cNvPr>
          <p:cNvSpPr/>
          <p:nvPr/>
        </p:nvSpPr>
        <p:spPr>
          <a:xfrm rot="16200000">
            <a:off x="6878166" y="1559514"/>
            <a:ext cx="317211" cy="7221337"/>
          </a:xfrm>
          <a:prstGeom prst="leftBrace">
            <a:avLst>
              <a:gd name="adj1" fmla="val 86970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67C67F12-3969-094D-E2D9-0592AF30854C}"/>
              </a:ext>
            </a:extLst>
          </p:cNvPr>
          <p:cNvCxnSpPr>
            <a:cxnSpLocks/>
            <a:stCxn id="3" idx="2"/>
            <a:endCxn id="15" idx="0"/>
          </p:cNvCxnSpPr>
          <p:nvPr/>
        </p:nvCxnSpPr>
        <p:spPr>
          <a:xfrm>
            <a:off x="1776026" y="5314674"/>
            <a:ext cx="0" cy="3231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o 18">
            <a:extLst>
              <a:ext uri="{FF2B5EF4-FFF2-40B4-BE49-F238E27FC236}">
                <a16:creationId xmlns:a16="http://schemas.microsoft.com/office/drawing/2014/main" id="{E3E0F624-B70F-770D-B424-DA1914E67B84}"/>
              </a:ext>
            </a:extLst>
          </p:cNvPr>
          <p:cNvGrpSpPr/>
          <p:nvPr/>
        </p:nvGrpSpPr>
        <p:grpSpPr>
          <a:xfrm>
            <a:off x="749409" y="1125204"/>
            <a:ext cx="1385455" cy="1249036"/>
            <a:chOff x="795589" y="847619"/>
            <a:chExt cx="1385455" cy="1249036"/>
          </a:xfrm>
        </p:grpSpPr>
        <p:grpSp>
          <p:nvGrpSpPr>
            <p:cNvPr id="20" name="Grupo 19">
              <a:extLst>
                <a:ext uri="{FF2B5EF4-FFF2-40B4-BE49-F238E27FC236}">
                  <a16:creationId xmlns:a16="http://schemas.microsoft.com/office/drawing/2014/main" id="{EF916237-7719-6EE2-14E1-77A68BA2B0A6}"/>
                </a:ext>
              </a:extLst>
            </p:cNvPr>
            <p:cNvGrpSpPr/>
            <p:nvPr/>
          </p:nvGrpSpPr>
          <p:grpSpPr>
            <a:xfrm>
              <a:off x="795589" y="847619"/>
              <a:ext cx="1385455" cy="1082365"/>
              <a:chOff x="1385453" y="921510"/>
              <a:chExt cx="1385455" cy="1082365"/>
            </a:xfrm>
          </p:grpSpPr>
          <p:sp>
            <p:nvSpPr>
              <p:cNvPr id="22" name="Elipse 21">
                <a:extLst>
                  <a:ext uri="{FF2B5EF4-FFF2-40B4-BE49-F238E27FC236}">
                    <a16:creationId xmlns:a16="http://schemas.microsoft.com/office/drawing/2014/main" id="{72723235-DD20-2D26-DB1A-675917D8DCB2}"/>
                  </a:ext>
                </a:extLst>
              </p:cNvPr>
              <p:cNvSpPr/>
              <p:nvPr/>
            </p:nvSpPr>
            <p:spPr>
              <a:xfrm>
                <a:off x="1385453" y="921510"/>
                <a:ext cx="1385455" cy="801918"/>
              </a:xfrm>
              <a:prstGeom prst="ellipse">
                <a:avLst/>
              </a:prstGeom>
              <a:solidFill>
                <a:srgbClr val="CDD9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>
                    <a:solidFill>
                      <a:schemeClr val="accent1"/>
                    </a:solidFill>
                  </a:rPr>
                  <a:t>Reporte al </a:t>
                </a:r>
                <a:r>
                  <a:rPr lang="es-ES" dirty="0" err="1">
                    <a:solidFill>
                      <a:schemeClr val="accent1"/>
                    </a:solidFill>
                  </a:rPr>
                  <a:t>CoAC</a:t>
                </a:r>
                <a:endParaRPr lang="es-MX" dirty="0">
                  <a:solidFill>
                    <a:schemeClr val="accent1"/>
                  </a:solidFill>
                </a:endParaRPr>
              </a:p>
            </p:txBody>
          </p:sp>
          <p:cxnSp>
            <p:nvCxnSpPr>
              <p:cNvPr id="23" name="Conector recto de flecha 22">
                <a:extLst>
                  <a:ext uri="{FF2B5EF4-FFF2-40B4-BE49-F238E27FC236}">
                    <a16:creationId xmlns:a16="http://schemas.microsoft.com/office/drawing/2014/main" id="{170D9A39-77F2-8AB1-2653-A23A556CF49D}"/>
                  </a:ext>
                </a:extLst>
              </p:cNvPr>
              <p:cNvCxnSpPr>
                <a:cxnSpLocks/>
                <a:endCxn id="22" idx="4"/>
              </p:cNvCxnSpPr>
              <p:nvPr/>
            </p:nvCxnSpPr>
            <p:spPr>
              <a:xfrm flipV="1">
                <a:off x="2078180" y="1723428"/>
                <a:ext cx="1" cy="2804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1" name="Conector recto 20">
              <a:extLst>
                <a:ext uri="{FF2B5EF4-FFF2-40B4-BE49-F238E27FC236}">
                  <a16:creationId xmlns:a16="http://schemas.microsoft.com/office/drawing/2014/main" id="{11C8C302-F785-2950-295C-320F92591A5B}"/>
                </a:ext>
              </a:extLst>
            </p:cNvPr>
            <p:cNvCxnSpPr/>
            <p:nvPr/>
          </p:nvCxnSpPr>
          <p:spPr>
            <a:xfrm>
              <a:off x="1488316" y="1929984"/>
              <a:ext cx="0" cy="16667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upo 23">
            <a:extLst>
              <a:ext uri="{FF2B5EF4-FFF2-40B4-BE49-F238E27FC236}">
                <a16:creationId xmlns:a16="http://schemas.microsoft.com/office/drawing/2014/main" id="{8B15A848-A6DC-F526-B736-CD4CBE5F2C71}"/>
              </a:ext>
            </a:extLst>
          </p:cNvPr>
          <p:cNvGrpSpPr/>
          <p:nvPr/>
        </p:nvGrpSpPr>
        <p:grpSpPr>
          <a:xfrm>
            <a:off x="2332087" y="1125204"/>
            <a:ext cx="1385455" cy="1249036"/>
            <a:chOff x="795589" y="847619"/>
            <a:chExt cx="1385455" cy="1249036"/>
          </a:xfrm>
        </p:grpSpPr>
        <p:grpSp>
          <p:nvGrpSpPr>
            <p:cNvPr id="27" name="Grupo 26">
              <a:extLst>
                <a:ext uri="{FF2B5EF4-FFF2-40B4-BE49-F238E27FC236}">
                  <a16:creationId xmlns:a16="http://schemas.microsoft.com/office/drawing/2014/main" id="{01EDDF4D-8EC2-C8CF-A459-39EB1350B56F}"/>
                </a:ext>
              </a:extLst>
            </p:cNvPr>
            <p:cNvGrpSpPr/>
            <p:nvPr/>
          </p:nvGrpSpPr>
          <p:grpSpPr>
            <a:xfrm>
              <a:off x="795589" y="847619"/>
              <a:ext cx="1385455" cy="1082365"/>
              <a:chOff x="1385453" y="921510"/>
              <a:chExt cx="1385455" cy="1082365"/>
            </a:xfrm>
          </p:grpSpPr>
          <p:sp>
            <p:nvSpPr>
              <p:cNvPr id="29" name="Elipse 28">
                <a:extLst>
                  <a:ext uri="{FF2B5EF4-FFF2-40B4-BE49-F238E27FC236}">
                    <a16:creationId xmlns:a16="http://schemas.microsoft.com/office/drawing/2014/main" id="{64D2C755-76C1-9F74-D1B8-08707ACA5CA9}"/>
                  </a:ext>
                </a:extLst>
              </p:cNvPr>
              <p:cNvSpPr/>
              <p:nvPr/>
            </p:nvSpPr>
            <p:spPr>
              <a:xfrm>
                <a:off x="1385453" y="921510"/>
                <a:ext cx="1385455" cy="801918"/>
              </a:xfrm>
              <a:prstGeom prst="ellipse">
                <a:avLst/>
              </a:prstGeom>
              <a:solidFill>
                <a:srgbClr val="CDD9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>
                    <a:solidFill>
                      <a:schemeClr val="accent1"/>
                    </a:solidFill>
                  </a:rPr>
                  <a:t>Reporte al </a:t>
                </a:r>
                <a:r>
                  <a:rPr lang="es-ES" dirty="0" err="1">
                    <a:solidFill>
                      <a:schemeClr val="accent1"/>
                    </a:solidFill>
                  </a:rPr>
                  <a:t>CoAC</a:t>
                </a:r>
                <a:endParaRPr lang="es-MX" dirty="0">
                  <a:solidFill>
                    <a:schemeClr val="accent1"/>
                  </a:solidFill>
                </a:endParaRPr>
              </a:p>
            </p:txBody>
          </p:sp>
          <p:cxnSp>
            <p:nvCxnSpPr>
              <p:cNvPr id="30" name="Conector recto de flecha 29">
                <a:extLst>
                  <a:ext uri="{FF2B5EF4-FFF2-40B4-BE49-F238E27FC236}">
                    <a16:creationId xmlns:a16="http://schemas.microsoft.com/office/drawing/2014/main" id="{347906AA-B4D4-0480-EA94-09538E6655BE}"/>
                  </a:ext>
                </a:extLst>
              </p:cNvPr>
              <p:cNvCxnSpPr>
                <a:cxnSpLocks/>
                <a:endCxn id="29" idx="4"/>
              </p:cNvCxnSpPr>
              <p:nvPr/>
            </p:nvCxnSpPr>
            <p:spPr>
              <a:xfrm flipV="1">
                <a:off x="2078180" y="1723428"/>
                <a:ext cx="1" cy="2804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Conector recto 27">
              <a:extLst>
                <a:ext uri="{FF2B5EF4-FFF2-40B4-BE49-F238E27FC236}">
                  <a16:creationId xmlns:a16="http://schemas.microsoft.com/office/drawing/2014/main" id="{5418A57F-7CAE-B04C-B91A-8EB74761654A}"/>
                </a:ext>
              </a:extLst>
            </p:cNvPr>
            <p:cNvCxnSpPr/>
            <p:nvPr/>
          </p:nvCxnSpPr>
          <p:spPr>
            <a:xfrm>
              <a:off x="1488316" y="1929984"/>
              <a:ext cx="0" cy="16667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upo 30">
            <a:extLst>
              <a:ext uri="{FF2B5EF4-FFF2-40B4-BE49-F238E27FC236}">
                <a16:creationId xmlns:a16="http://schemas.microsoft.com/office/drawing/2014/main" id="{F00C2A46-CE11-7CC3-63C9-4915BC185F4E}"/>
              </a:ext>
            </a:extLst>
          </p:cNvPr>
          <p:cNvGrpSpPr/>
          <p:nvPr/>
        </p:nvGrpSpPr>
        <p:grpSpPr>
          <a:xfrm>
            <a:off x="4739750" y="1125204"/>
            <a:ext cx="1385455" cy="1249036"/>
            <a:chOff x="795589" y="847619"/>
            <a:chExt cx="1385455" cy="1249036"/>
          </a:xfrm>
        </p:grpSpPr>
        <p:grpSp>
          <p:nvGrpSpPr>
            <p:cNvPr id="40" name="Grupo 39">
              <a:extLst>
                <a:ext uri="{FF2B5EF4-FFF2-40B4-BE49-F238E27FC236}">
                  <a16:creationId xmlns:a16="http://schemas.microsoft.com/office/drawing/2014/main" id="{D6304B13-CB62-5067-D22F-4CFBAD86F786}"/>
                </a:ext>
              </a:extLst>
            </p:cNvPr>
            <p:cNvGrpSpPr/>
            <p:nvPr/>
          </p:nvGrpSpPr>
          <p:grpSpPr>
            <a:xfrm>
              <a:off x="795589" y="847619"/>
              <a:ext cx="1385455" cy="1082365"/>
              <a:chOff x="1385453" y="921510"/>
              <a:chExt cx="1385455" cy="1082365"/>
            </a:xfrm>
          </p:grpSpPr>
          <p:sp>
            <p:nvSpPr>
              <p:cNvPr id="46" name="Elipse 45">
                <a:extLst>
                  <a:ext uri="{FF2B5EF4-FFF2-40B4-BE49-F238E27FC236}">
                    <a16:creationId xmlns:a16="http://schemas.microsoft.com/office/drawing/2014/main" id="{23CB295F-A00E-3015-0282-1078ABF2D415}"/>
                  </a:ext>
                </a:extLst>
              </p:cNvPr>
              <p:cNvSpPr/>
              <p:nvPr/>
            </p:nvSpPr>
            <p:spPr>
              <a:xfrm>
                <a:off x="1385453" y="921510"/>
                <a:ext cx="1385455" cy="801918"/>
              </a:xfrm>
              <a:prstGeom prst="ellipse">
                <a:avLst/>
              </a:prstGeom>
              <a:solidFill>
                <a:srgbClr val="CDD9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>
                    <a:solidFill>
                      <a:schemeClr val="accent1"/>
                    </a:solidFill>
                  </a:rPr>
                  <a:t>Reporte al </a:t>
                </a:r>
                <a:r>
                  <a:rPr lang="es-ES" dirty="0" err="1">
                    <a:solidFill>
                      <a:schemeClr val="accent1"/>
                    </a:solidFill>
                  </a:rPr>
                  <a:t>CoAC</a:t>
                </a:r>
                <a:endParaRPr lang="es-MX" dirty="0">
                  <a:solidFill>
                    <a:schemeClr val="accent1"/>
                  </a:solidFill>
                </a:endParaRPr>
              </a:p>
            </p:txBody>
          </p:sp>
          <p:cxnSp>
            <p:nvCxnSpPr>
              <p:cNvPr id="47" name="Conector recto de flecha 46">
                <a:extLst>
                  <a:ext uri="{FF2B5EF4-FFF2-40B4-BE49-F238E27FC236}">
                    <a16:creationId xmlns:a16="http://schemas.microsoft.com/office/drawing/2014/main" id="{79DFF87A-3460-EC41-579A-49B667BF370E}"/>
                  </a:ext>
                </a:extLst>
              </p:cNvPr>
              <p:cNvCxnSpPr>
                <a:cxnSpLocks/>
                <a:endCxn id="46" idx="4"/>
              </p:cNvCxnSpPr>
              <p:nvPr/>
            </p:nvCxnSpPr>
            <p:spPr>
              <a:xfrm flipV="1">
                <a:off x="2078180" y="1723428"/>
                <a:ext cx="1" cy="2804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4" name="Conector recto 43">
              <a:extLst>
                <a:ext uri="{FF2B5EF4-FFF2-40B4-BE49-F238E27FC236}">
                  <a16:creationId xmlns:a16="http://schemas.microsoft.com/office/drawing/2014/main" id="{088BFA51-7D4F-FEB3-4B14-1C41902F4E56}"/>
                </a:ext>
              </a:extLst>
            </p:cNvPr>
            <p:cNvCxnSpPr/>
            <p:nvPr/>
          </p:nvCxnSpPr>
          <p:spPr>
            <a:xfrm>
              <a:off x="1488316" y="1929984"/>
              <a:ext cx="0" cy="16667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o 49">
            <a:extLst>
              <a:ext uri="{FF2B5EF4-FFF2-40B4-BE49-F238E27FC236}">
                <a16:creationId xmlns:a16="http://schemas.microsoft.com/office/drawing/2014/main" id="{2B0E7988-2046-330F-8623-A9E3CD4E23DF}"/>
              </a:ext>
            </a:extLst>
          </p:cNvPr>
          <p:cNvGrpSpPr/>
          <p:nvPr/>
        </p:nvGrpSpPr>
        <p:grpSpPr>
          <a:xfrm>
            <a:off x="7154827" y="1125204"/>
            <a:ext cx="1385455" cy="1249036"/>
            <a:chOff x="795589" y="847619"/>
            <a:chExt cx="1385455" cy="1249036"/>
          </a:xfrm>
        </p:grpSpPr>
        <p:grpSp>
          <p:nvGrpSpPr>
            <p:cNvPr id="51" name="Grupo 50">
              <a:extLst>
                <a:ext uri="{FF2B5EF4-FFF2-40B4-BE49-F238E27FC236}">
                  <a16:creationId xmlns:a16="http://schemas.microsoft.com/office/drawing/2014/main" id="{912077D1-779E-891F-79D9-50B5A12C8395}"/>
                </a:ext>
              </a:extLst>
            </p:cNvPr>
            <p:cNvGrpSpPr/>
            <p:nvPr/>
          </p:nvGrpSpPr>
          <p:grpSpPr>
            <a:xfrm>
              <a:off x="795589" y="847619"/>
              <a:ext cx="1385455" cy="1082365"/>
              <a:chOff x="1385453" y="921510"/>
              <a:chExt cx="1385455" cy="1082365"/>
            </a:xfrm>
          </p:grpSpPr>
          <p:sp>
            <p:nvSpPr>
              <p:cNvPr id="53" name="Elipse 52">
                <a:extLst>
                  <a:ext uri="{FF2B5EF4-FFF2-40B4-BE49-F238E27FC236}">
                    <a16:creationId xmlns:a16="http://schemas.microsoft.com/office/drawing/2014/main" id="{5FBAB4C8-D384-344A-2264-C7B72B48E4A3}"/>
                  </a:ext>
                </a:extLst>
              </p:cNvPr>
              <p:cNvSpPr/>
              <p:nvPr/>
            </p:nvSpPr>
            <p:spPr>
              <a:xfrm>
                <a:off x="1385453" y="921510"/>
                <a:ext cx="1385455" cy="801918"/>
              </a:xfrm>
              <a:prstGeom prst="ellipse">
                <a:avLst/>
              </a:prstGeom>
              <a:solidFill>
                <a:srgbClr val="CDD9E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ES" dirty="0">
                    <a:solidFill>
                      <a:schemeClr val="accent1"/>
                    </a:solidFill>
                  </a:rPr>
                  <a:t>Reporte al </a:t>
                </a:r>
                <a:r>
                  <a:rPr lang="es-ES" dirty="0" err="1">
                    <a:solidFill>
                      <a:schemeClr val="accent1"/>
                    </a:solidFill>
                  </a:rPr>
                  <a:t>CoAC</a:t>
                </a:r>
                <a:endParaRPr lang="es-MX" dirty="0">
                  <a:solidFill>
                    <a:schemeClr val="accent1"/>
                  </a:solidFill>
                </a:endParaRPr>
              </a:p>
            </p:txBody>
          </p:sp>
          <p:cxnSp>
            <p:nvCxnSpPr>
              <p:cNvPr id="54" name="Conector recto de flecha 53">
                <a:extLst>
                  <a:ext uri="{FF2B5EF4-FFF2-40B4-BE49-F238E27FC236}">
                    <a16:creationId xmlns:a16="http://schemas.microsoft.com/office/drawing/2014/main" id="{1BE5B4AE-E593-940B-8920-654BFC5F821A}"/>
                  </a:ext>
                </a:extLst>
              </p:cNvPr>
              <p:cNvCxnSpPr>
                <a:cxnSpLocks/>
                <a:endCxn id="53" idx="4"/>
              </p:cNvCxnSpPr>
              <p:nvPr/>
            </p:nvCxnSpPr>
            <p:spPr>
              <a:xfrm flipV="1">
                <a:off x="2078180" y="1723428"/>
                <a:ext cx="1" cy="2804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2" name="Conector recto 51">
              <a:extLst>
                <a:ext uri="{FF2B5EF4-FFF2-40B4-BE49-F238E27FC236}">
                  <a16:creationId xmlns:a16="http://schemas.microsoft.com/office/drawing/2014/main" id="{02BBEAD1-1241-ABDF-87DB-6A0226C28478}"/>
                </a:ext>
              </a:extLst>
            </p:cNvPr>
            <p:cNvCxnSpPr/>
            <p:nvPr/>
          </p:nvCxnSpPr>
          <p:spPr>
            <a:xfrm>
              <a:off x="1488316" y="1929984"/>
              <a:ext cx="0" cy="16667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o 55">
            <a:extLst>
              <a:ext uri="{FF2B5EF4-FFF2-40B4-BE49-F238E27FC236}">
                <a16:creationId xmlns:a16="http://schemas.microsoft.com/office/drawing/2014/main" id="{2EEF0B85-7F02-33CF-F075-BA953188D60F}"/>
              </a:ext>
            </a:extLst>
          </p:cNvPr>
          <p:cNvGrpSpPr/>
          <p:nvPr/>
        </p:nvGrpSpPr>
        <p:grpSpPr>
          <a:xfrm>
            <a:off x="10647440" y="1902566"/>
            <a:ext cx="1" cy="447118"/>
            <a:chOff x="1488316" y="1649537"/>
            <a:chExt cx="1" cy="447118"/>
          </a:xfrm>
        </p:grpSpPr>
        <p:cxnSp>
          <p:nvCxnSpPr>
            <p:cNvPr id="57" name="Conector recto de flecha 56">
              <a:extLst>
                <a:ext uri="{FF2B5EF4-FFF2-40B4-BE49-F238E27FC236}">
                  <a16:creationId xmlns:a16="http://schemas.microsoft.com/office/drawing/2014/main" id="{2EFBE93F-54B6-E70A-278F-8E2C24008AC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488316" y="1649537"/>
              <a:ext cx="1" cy="28044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ector recto 58">
              <a:extLst>
                <a:ext uri="{FF2B5EF4-FFF2-40B4-BE49-F238E27FC236}">
                  <a16:creationId xmlns:a16="http://schemas.microsoft.com/office/drawing/2014/main" id="{68C632CB-959A-C7CA-A01B-1E106AC1F0D7}"/>
                </a:ext>
              </a:extLst>
            </p:cNvPr>
            <p:cNvCxnSpPr/>
            <p:nvPr/>
          </p:nvCxnSpPr>
          <p:spPr>
            <a:xfrm>
              <a:off x="1488316" y="1929984"/>
              <a:ext cx="0" cy="166671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CuadroTexto 59">
            <a:extLst>
              <a:ext uri="{FF2B5EF4-FFF2-40B4-BE49-F238E27FC236}">
                <a16:creationId xmlns:a16="http://schemas.microsoft.com/office/drawing/2014/main" id="{16665C76-079F-8BE4-DC6D-6D7440751C4A}"/>
              </a:ext>
            </a:extLst>
          </p:cNvPr>
          <p:cNvSpPr txBox="1"/>
          <p:nvPr/>
        </p:nvSpPr>
        <p:spPr>
          <a:xfrm>
            <a:off x="9005462" y="450907"/>
            <a:ext cx="318653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Documento final acordado por las Direcciones Generales con programas de Registros Administrativos y aprobado por el </a:t>
            </a:r>
            <a:r>
              <a:rPr lang="es-ES" dirty="0" err="1">
                <a:solidFill>
                  <a:schemeClr val="accent1"/>
                </a:solidFill>
              </a:rPr>
              <a:t>CoAC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32" name="Rectángulo 31">
            <a:extLst>
              <a:ext uri="{FF2B5EF4-FFF2-40B4-BE49-F238E27FC236}">
                <a16:creationId xmlns:a16="http://schemas.microsoft.com/office/drawing/2014/main" id="{9B24069D-92B1-3480-5D29-9178768A3B2F}"/>
              </a:ext>
            </a:extLst>
          </p:cNvPr>
          <p:cNvSpPr/>
          <p:nvPr/>
        </p:nvSpPr>
        <p:spPr>
          <a:xfrm>
            <a:off x="204924" y="2738084"/>
            <a:ext cx="3142205" cy="1116529"/>
          </a:xfrm>
          <a:prstGeom prst="rect">
            <a:avLst/>
          </a:prstGeom>
          <a:solidFill>
            <a:srgbClr val="CDD9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accent1"/>
                </a:solidFill>
              </a:rPr>
              <a:t>Capítulo inicial: dejando claros los alcances y refiriendo a documentos relacionados</a:t>
            </a:r>
          </a:p>
        </p:txBody>
      </p:sp>
    </p:spTree>
    <p:extLst>
      <p:ext uri="{BB962C8B-B14F-4D97-AF65-F5344CB8AC3E}">
        <p14:creationId xmlns:p14="http://schemas.microsoft.com/office/powerpoint/2010/main" val="1365205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Alcances del documento metodológico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C2BE6D74-7EAF-BDDF-A09B-872C86B700A4}"/>
              </a:ext>
            </a:extLst>
          </p:cNvPr>
          <p:cNvSpPr txBox="1"/>
          <p:nvPr/>
        </p:nvSpPr>
        <p:spPr>
          <a:xfrm>
            <a:off x="453957" y="538027"/>
            <a:ext cx="11284085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2060"/>
                </a:solidFill>
              </a:rPr>
              <a:t>El objetivo será describir las principales actividades que se deben realizar para generar información estadística a partir de un registro administrativo existente.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2060"/>
                </a:solidFill>
              </a:rPr>
              <a:t>No pretende establecer los mecanismos para crear un registro administrativo.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2060"/>
                </a:solidFill>
              </a:rPr>
              <a:t>Se hará referencia a la Herramienta de Evaluación de la Calidad de los Registros Administrativos (HECRA) para que los responsables de la integración de los registros, identifiquen áreas de mejora de sus registros ya existentes.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rgbClr val="002060"/>
                </a:solidFill>
              </a:rPr>
              <a:t>El documento no establecerá estándares específicos, aunque se hará referencia sobre la importancia de verificar los estándares aplicables a cada tema.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dirty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060"/>
                </a:solidFill>
              </a:rPr>
              <a:t>Estará basado en las fases del MPEG y utilizará los conceptos de la NTPPIEG.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MX" dirty="0">
              <a:solidFill>
                <a:srgbClr val="002060"/>
              </a:solidFill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>
                <a:solidFill>
                  <a:srgbClr val="002060"/>
                </a:solidFill>
              </a:rPr>
              <a:t>Utilizará insumos de los siguientes documentos: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rgbClr val="002060"/>
                </a:solidFill>
              </a:rPr>
              <a:t>Documento metodológico para el aprovechamiento estadístico de registros administrativos económicos, CEPAL, 2022  (capítulo 3 en adelante).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es-MX" dirty="0">
                <a:solidFill>
                  <a:srgbClr val="002060"/>
                </a:solidFill>
              </a:rPr>
              <a:t>Proceso estándar para el aprovechamiento de los registros administrativos, INEGI, 2012.</a:t>
            </a:r>
          </a:p>
          <a:p>
            <a:pPr marL="1200150" lvl="2" indent="-285750" algn="just">
              <a:buFont typeface="Courier New" panose="02070309020205020404" pitchFamily="49" charset="0"/>
              <a:buChar char="o"/>
            </a:pPr>
            <a:r>
              <a:rPr lang="pt-BR" dirty="0" err="1">
                <a:solidFill>
                  <a:srgbClr val="002060"/>
                </a:solidFill>
              </a:rPr>
              <a:t>Using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Administrative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and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Secondary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Sources</a:t>
            </a:r>
            <a:r>
              <a:rPr lang="pt-BR" dirty="0">
                <a:solidFill>
                  <a:srgbClr val="002060"/>
                </a:solidFill>
              </a:rPr>
              <a:t> for </a:t>
            </a:r>
            <a:r>
              <a:rPr lang="pt-BR" dirty="0" err="1">
                <a:solidFill>
                  <a:srgbClr val="002060"/>
                </a:solidFill>
              </a:rPr>
              <a:t>Official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Statistics</a:t>
            </a:r>
            <a:r>
              <a:rPr lang="pt-BR" dirty="0">
                <a:solidFill>
                  <a:srgbClr val="002060"/>
                </a:solidFill>
              </a:rPr>
              <a:t>: </a:t>
            </a:r>
            <a:r>
              <a:rPr lang="pt-BR" dirty="0" err="1">
                <a:solidFill>
                  <a:srgbClr val="002060"/>
                </a:solidFill>
              </a:rPr>
              <a:t>Using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Administrative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and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Secondary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Sources</a:t>
            </a:r>
            <a:r>
              <a:rPr lang="pt-BR" dirty="0">
                <a:solidFill>
                  <a:srgbClr val="002060"/>
                </a:solidFill>
              </a:rPr>
              <a:t> for </a:t>
            </a:r>
            <a:r>
              <a:rPr lang="pt-BR" dirty="0" err="1">
                <a:solidFill>
                  <a:srgbClr val="002060"/>
                </a:solidFill>
              </a:rPr>
              <a:t>Official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Statistics</a:t>
            </a:r>
            <a:r>
              <a:rPr lang="pt-BR" dirty="0">
                <a:solidFill>
                  <a:srgbClr val="002060"/>
                </a:solidFill>
              </a:rPr>
              <a:t>: A Handbook </a:t>
            </a:r>
            <a:r>
              <a:rPr lang="pt-BR" dirty="0" err="1">
                <a:solidFill>
                  <a:srgbClr val="002060"/>
                </a:solidFill>
              </a:rPr>
              <a:t>of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Principles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and</a:t>
            </a:r>
            <a:r>
              <a:rPr lang="pt-BR" dirty="0">
                <a:solidFill>
                  <a:srgbClr val="002060"/>
                </a:solidFill>
              </a:rPr>
              <a:t> </a:t>
            </a:r>
            <a:r>
              <a:rPr lang="pt-BR" dirty="0" err="1">
                <a:solidFill>
                  <a:srgbClr val="002060"/>
                </a:solidFill>
              </a:rPr>
              <a:t>Practices</a:t>
            </a:r>
            <a:r>
              <a:rPr lang="pt-BR" dirty="0">
                <a:solidFill>
                  <a:srgbClr val="002060"/>
                </a:solidFill>
              </a:rPr>
              <a:t>, UNECE, 2011</a:t>
            </a:r>
            <a:endParaRPr lang="es-MX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138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Contenido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F39E51A0-368E-7BF2-1CC2-BCA77A42F9FD}"/>
              </a:ext>
            </a:extLst>
          </p:cNvPr>
          <p:cNvSpPr txBox="1"/>
          <p:nvPr/>
        </p:nvSpPr>
        <p:spPr>
          <a:xfrm>
            <a:off x="498893" y="990118"/>
            <a:ext cx="1121592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Capítulo introductorio que especifique los alcances del documento: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MX" dirty="0"/>
              <a:t>El documento técnico metodológico para el aprovechamiento de los registros administrativos con fines estadísticos no busca asesorar sobre la creación del registro administrativo. Sin embargo se hará referencia a documentos adicionales.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MX" dirty="0"/>
              <a:t>Importancia y características de un registro administrativo adecuado con fines de aprovechamiento estadístico o geográfico.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MX" dirty="0"/>
              <a:t>Usos prioritarios de los registros administrativos conforme al art 12 lineamientos y Ley del SNIEG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s-MX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s-MX" dirty="0"/>
          </a:p>
          <a:p>
            <a:r>
              <a:rPr lang="es-MX" dirty="0"/>
              <a:t>Habrá un capítulo por cada fase del MPEG:</a:t>
            </a:r>
          </a:p>
          <a:p>
            <a:endParaRPr lang="es-MX" dirty="0"/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s-MX" dirty="0"/>
              <a:t>En la Fase 1: Una vez que se decidió que el registro ya cumple con las características básicas para aprovecharlo, es que inicia el proceso.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3632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Contenido</a:t>
            </a:r>
          </a:p>
        </p:txBody>
      </p:sp>
      <p:graphicFrame>
        <p:nvGraphicFramePr>
          <p:cNvPr id="2" name="Tabla 3">
            <a:extLst>
              <a:ext uri="{FF2B5EF4-FFF2-40B4-BE49-F238E27FC236}">
                <a16:creationId xmlns:a16="http://schemas.microsoft.com/office/drawing/2014/main" id="{5B0209A5-35F5-2250-7B3E-7E48452A6C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401701"/>
              </p:ext>
            </p:extLst>
          </p:nvPr>
        </p:nvGraphicFramePr>
        <p:xfrm>
          <a:off x="204925" y="807427"/>
          <a:ext cx="6069337" cy="4637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8382">
                  <a:extLst>
                    <a:ext uri="{9D8B030D-6E8A-4147-A177-3AD203B41FA5}">
                      <a16:colId xmlns:a16="http://schemas.microsoft.com/office/drawing/2014/main" val="3549494906"/>
                    </a:ext>
                  </a:extLst>
                </a:gridCol>
                <a:gridCol w="4520955">
                  <a:extLst>
                    <a:ext uri="{9D8B030D-6E8A-4147-A177-3AD203B41FA5}">
                      <a16:colId xmlns:a16="http://schemas.microsoft.com/office/drawing/2014/main" val="3669545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Fase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Subprocesos</a:t>
                      </a: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/ Actividades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988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s-MX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Identificación de necesidades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Identificación de necesidades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Consulta y confirmación de necesidades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Definición de objetivos 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Identificación de conceptos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Comprobación de la disponibilidad de datos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Elaboración del Plan General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0386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s-MX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Diseño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Diseño conceptual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Diseño de los sistemas de producción y de los flujos de trabajo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Diseño de la captación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Diseño del procesamiento y análisis de la producción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Diseño del Esquema de Difusión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6759625"/>
                  </a:ext>
                </a:extLst>
              </a:tr>
            </a:tbl>
          </a:graphicData>
        </a:graphic>
      </p:graphicFrame>
      <p:graphicFrame>
        <p:nvGraphicFramePr>
          <p:cNvPr id="5" name="Tabla 3">
            <a:extLst>
              <a:ext uri="{FF2B5EF4-FFF2-40B4-BE49-F238E27FC236}">
                <a16:creationId xmlns:a16="http://schemas.microsoft.com/office/drawing/2014/main" id="{B1A17995-C5D7-F97E-A103-9ECBE4CEE3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5930138"/>
              </p:ext>
            </p:extLst>
          </p:nvPr>
        </p:nvGraphicFramePr>
        <p:xfrm>
          <a:off x="6437941" y="807427"/>
          <a:ext cx="5549133" cy="43442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669">
                  <a:extLst>
                    <a:ext uri="{9D8B030D-6E8A-4147-A177-3AD203B41FA5}">
                      <a16:colId xmlns:a16="http://schemas.microsoft.com/office/drawing/2014/main" val="3549494906"/>
                    </a:ext>
                  </a:extLst>
                </a:gridCol>
                <a:gridCol w="4133464">
                  <a:extLst>
                    <a:ext uri="{9D8B030D-6E8A-4147-A177-3AD203B41FA5}">
                      <a16:colId xmlns:a16="http://schemas.microsoft.com/office/drawing/2014/main" val="3669545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Fase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Subprocesos</a:t>
                      </a: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/ Actividades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9889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s-MX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Construcción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Construir y mejorar la infraestructura informática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Probar la infraestructura informática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Gestionar un piloto de la Captación, Procesamiento y Análisis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Capacitar al personal responsable</a:t>
                      </a:r>
                      <a:endParaRPr lang="es-MX" sz="18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9392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s-MX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Captación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Verificar que las personas, procesos y tecnología estén listos para la captación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Implementar la captación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Cargar los datos captados y sus metadatos a un ambiente adecuado para su posterior procesamiento</a:t>
                      </a:r>
                      <a:endParaRPr lang="es-MX" sz="18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45782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695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INEGI2018-Plantilla_Pleca_superior.png" descr="INEGI2018-Plantilla_Pleca_superio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8213"/>
            <a:ext cx="12192000" cy="4009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45638"/>
            <a:ext cx="12213706" cy="512362"/>
          </a:xfrm>
          <a:prstGeom prst="rect">
            <a:avLst/>
          </a:prstGeom>
        </p:spPr>
      </p:pic>
      <p:pic>
        <p:nvPicPr>
          <p:cNvPr id="55" name="INEGI2018-Plantilla_Logo_INEGI.png" descr="INEGI2018-Plantilla_Logo_INEGI.png"/>
          <p:cNvPicPr>
            <a:picLocks noChangeAspect="1"/>
          </p:cNvPicPr>
          <p:nvPr/>
        </p:nvPicPr>
        <p:blipFill>
          <a:blip r:embed="rId4"/>
          <a:srcRect t="31617" b="31617"/>
          <a:stretch>
            <a:fillRect/>
          </a:stretch>
        </p:blipFill>
        <p:spPr>
          <a:xfrm>
            <a:off x="93226" y="6437737"/>
            <a:ext cx="1870380" cy="399642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CuadroTexto 11">
            <a:extLst>
              <a:ext uri="{FF2B5EF4-FFF2-40B4-BE49-F238E27FC236}">
                <a16:creationId xmlns:a16="http://schemas.microsoft.com/office/drawing/2014/main" id="{D7CED9B1-5C0C-9C89-EED5-1174CCF4FFB0}"/>
              </a:ext>
            </a:extLst>
          </p:cNvPr>
          <p:cNvSpPr txBox="1"/>
          <p:nvPr/>
        </p:nvSpPr>
        <p:spPr>
          <a:xfrm>
            <a:off x="204925" y="-68576"/>
            <a:ext cx="65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chemeClr val="bg1"/>
                </a:solidFill>
              </a:rPr>
              <a:t>Contenido</a:t>
            </a:r>
          </a:p>
        </p:txBody>
      </p:sp>
      <p:graphicFrame>
        <p:nvGraphicFramePr>
          <p:cNvPr id="3" name="Tabla 3">
            <a:extLst>
              <a:ext uri="{FF2B5EF4-FFF2-40B4-BE49-F238E27FC236}">
                <a16:creationId xmlns:a16="http://schemas.microsoft.com/office/drawing/2014/main" id="{C9220C2A-651E-9DB1-0AB2-4B3FE3FF8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574062"/>
              </p:ext>
            </p:extLst>
          </p:nvPr>
        </p:nvGraphicFramePr>
        <p:xfrm>
          <a:off x="44586" y="426967"/>
          <a:ext cx="5674634" cy="581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785">
                  <a:extLst>
                    <a:ext uri="{9D8B030D-6E8A-4147-A177-3AD203B41FA5}">
                      <a16:colId xmlns:a16="http://schemas.microsoft.com/office/drawing/2014/main" val="3549494906"/>
                    </a:ext>
                  </a:extLst>
                </a:gridCol>
                <a:gridCol w="4058849">
                  <a:extLst>
                    <a:ext uri="{9D8B030D-6E8A-4147-A177-3AD203B41FA5}">
                      <a16:colId xmlns:a16="http://schemas.microsoft.com/office/drawing/2014/main" val="3669545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Fase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Subprocesos</a:t>
                      </a: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/ Actividades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988984"/>
                  </a:ext>
                </a:extLst>
              </a:tr>
              <a:tr h="28352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s-MX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Procesamiento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Integrar los datos de una o más fuentes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Clasificar, codificar y </a:t>
                      </a:r>
                      <a:r>
                        <a:rPr lang="es-MX" sz="1800" kern="1200" dirty="0" err="1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geoprocesar</a:t>
                      </a: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 datos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Validar datos entrantes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Edición e imputación 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Derivar datos para variables y unidades adicionales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Generar ponderaciones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Crear datos agregados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Crear el Conjunto de Datos Procesados</a:t>
                      </a:r>
                      <a:endParaRPr lang="es-MX" sz="1800" kern="1200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7778477"/>
                  </a:ext>
                </a:extLst>
              </a:tr>
              <a:tr h="28352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s-ES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Análisis</a:t>
                      </a:r>
                      <a:endParaRPr lang="es-MX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Producir resultados estadísticos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Verificar la calidad de los resultados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Resguardar y conservar la información así como verificar la confidencialidad</a:t>
                      </a:r>
                    </a:p>
                    <a:p>
                      <a:pPr marL="285750" lvl="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Crear el conjunto de información a difundir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2361479"/>
                  </a:ext>
                </a:extLst>
              </a:tr>
            </a:tbl>
          </a:graphicData>
        </a:graphic>
      </p:graphicFrame>
      <p:graphicFrame>
        <p:nvGraphicFramePr>
          <p:cNvPr id="6" name="Tabla 3">
            <a:extLst>
              <a:ext uri="{FF2B5EF4-FFF2-40B4-BE49-F238E27FC236}">
                <a16:creationId xmlns:a16="http://schemas.microsoft.com/office/drawing/2014/main" id="{7A418230-D433-FDDE-276C-0ECFDD222B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7774058"/>
              </p:ext>
            </p:extLst>
          </p:nvPr>
        </p:nvGraphicFramePr>
        <p:xfrm>
          <a:off x="5787955" y="423452"/>
          <a:ext cx="6335949" cy="5811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976">
                  <a:extLst>
                    <a:ext uri="{9D8B030D-6E8A-4147-A177-3AD203B41FA5}">
                      <a16:colId xmlns:a16="http://schemas.microsoft.com/office/drawing/2014/main" val="3549494906"/>
                    </a:ext>
                  </a:extLst>
                </a:gridCol>
                <a:gridCol w="5087973">
                  <a:extLst>
                    <a:ext uri="{9D8B030D-6E8A-4147-A177-3AD203B41FA5}">
                      <a16:colId xmlns:a16="http://schemas.microsoft.com/office/drawing/2014/main" val="36695455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Fase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Subprocesos</a:t>
                      </a:r>
                      <a:r>
                        <a:rPr lang="es-MX" sz="1800" b="1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/ Actividades</a:t>
                      </a:r>
                      <a:endParaRPr lang="es-MX" sz="1800" dirty="0">
                        <a:solidFill>
                          <a:schemeClr val="bg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988984"/>
                  </a:ext>
                </a:extLst>
              </a:tr>
              <a:tr h="28352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s-MX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Difusión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Cargar los datos a ser publicados en los sistemas o portales definidos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Cargar los Metadatos y Metodologías a ser publicados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Observar y aplicar lo establecido en los acuerdos y protocolos de intercambio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Gestionar la publicación de la información complementaria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Gestionar el resguardo de la información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Realizar la promoción de los productos generados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Dar el seguimiento a las solicitudes particulares que realicen los usuarios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7778477"/>
                  </a:ext>
                </a:extLst>
              </a:tr>
              <a:tr h="283528"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None/>
                        <a:tabLst>
                          <a:tab pos="457200" algn="l"/>
                        </a:tabLst>
                      </a:pPr>
                      <a:r>
                        <a:rPr lang="es-ES" sz="1800" b="1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Evaluación</a:t>
                      </a:r>
                      <a:endParaRPr lang="es-MX" sz="1800" b="1" dirty="0">
                        <a:solidFill>
                          <a:srgbClr val="00206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Concentrar los insumos que permitan determinar si el proceso es exitoso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Analizar los insumos de evaluación y sintetizarlos en un reporte de evaluación</a:t>
                      </a:r>
                    </a:p>
                    <a:p>
                      <a:pPr marL="285750" lvl="0" indent="-28575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es-MX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Determinar y acordar un plan de acción de mejora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2361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30403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355013D4F5B7841B82A9094EA6E91B7" ma:contentTypeVersion="15" ma:contentTypeDescription="Crear nuevo documento." ma:contentTypeScope="" ma:versionID="d8592c33e8959f51bead752be220aba7">
  <xsd:schema xmlns:xsd="http://www.w3.org/2001/XMLSchema" xmlns:xs="http://www.w3.org/2001/XMLSchema" xmlns:p="http://schemas.microsoft.com/office/2006/metadata/properties" xmlns:ns2="2cf6ad0d-2af8-40e6-b30a-97e8352d3afd" xmlns:ns3="bcc1e82b-ca09-43ad-88a8-c1c64ce950e8" targetNamespace="http://schemas.microsoft.com/office/2006/metadata/properties" ma:root="true" ma:fieldsID="87aadac50a9fbcc1896ddc9a374f3018" ns2:_="" ns3:_="">
    <xsd:import namespace="2cf6ad0d-2af8-40e6-b30a-97e8352d3afd"/>
    <xsd:import namespace="bcc1e82b-ca09-43ad-88a8-c1c64ce950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6ad0d-2af8-40e6-b30a-97e8352d3af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63da1ee4-79ed-44ce-b71c-8702bcfbfa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1e82b-ca09-43ad-88a8-c1c64ce950e8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cd888bc4-699d-4448-8ea2-d7a4b7fda0d3}" ma:internalName="TaxCatchAll" ma:showField="CatchAllData" ma:web="bcc1e82b-ca09-43ad-88a8-c1c64ce950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cf6ad0d-2af8-40e6-b30a-97e8352d3afd">
      <Terms xmlns="http://schemas.microsoft.com/office/infopath/2007/PartnerControls"/>
    </lcf76f155ced4ddcb4097134ff3c332f>
    <TaxCatchAll xmlns="bcc1e82b-ca09-43ad-88a8-c1c64ce950e8" xsi:nil="true"/>
  </documentManagement>
</p:properties>
</file>

<file path=customXml/itemProps1.xml><?xml version="1.0" encoding="utf-8"?>
<ds:datastoreItem xmlns:ds="http://schemas.openxmlformats.org/officeDocument/2006/customXml" ds:itemID="{0C734431-7108-4B27-9729-93714B5553B6}">
  <ds:schemaRefs>
    <ds:schemaRef ds:uri="2cf6ad0d-2af8-40e6-b30a-97e8352d3afd"/>
    <ds:schemaRef ds:uri="bcc1e82b-ca09-43ad-88a8-c1c64ce950e8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FE7EA4F1-EBA7-4C4D-9563-67DEBB1478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9167151-E830-4075-85D4-ECFE45D876E5}">
  <ds:schemaRefs>
    <ds:schemaRef ds:uri="http://schemas.microsoft.com/office/2006/documentManagement/types"/>
    <ds:schemaRef ds:uri="http://www.w3.org/XML/1998/namespace"/>
    <ds:schemaRef ds:uri="http://purl.org/dc/dcmitype/"/>
    <ds:schemaRef ds:uri="http://purl.org/dc/terms/"/>
    <ds:schemaRef ds:uri="http://purl.org/dc/elements/1.1/"/>
    <ds:schemaRef ds:uri="2cf6ad0d-2af8-40e6-b30a-97e8352d3afd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cc1e82b-ca09-43ad-88a8-c1c64ce950e8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6223</TotalTime>
  <Words>737</Words>
  <Application>Microsoft Office PowerPoint</Application>
  <PresentationFormat>Panorámica</PresentationFormat>
  <Paragraphs>120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Tema de Office</vt:lpstr>
      <vt:lpstr>Documento técnico - metodológico para el aprovechamiento de Registros Administrativos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LUJAN SALAZAR JOSE DE JESUS</dc:creator>
  <cp:lastModifiedBy>DURAND ALCANTARA GERARDO ALFONSO</cp:lastModifiedBy>
  <cp:revision>131</cp:revision>
  <dcterms:created xsi:type="dcterms:W3CDTF">2022-06-22T16:35:32Z</dcterms:created>
  <dcterms:modified xsi:type="dcterms:W3CDTF">2023-03-31T18:35:42Z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0x0101006355013D4F5B7841B82A9094EA6E91B7</vt:lpwstr>
  </property>
  <property fmtid="{D5CDD505-2E9C-101B-9397-08002B2CF9AE}" pid="3" name="MediaServiceImageTags">
    <vt:lpwstr/>
  </property>
</Properties>
</file>